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73" r:id="rId3"/>
    <p:sldId id="276" r:id="rId4"/>
    <p:sldId id="277" r:id="rId5"/>
    <p:sldId id="278" r:id="rId6"/>
    <p:sldId id="274" r:id="rId7"/>
    <p:sldId id="275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60" r:id="rId16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MU Serif" panose="02000603000000000000" pitchFamily="2" charset="0"/>
      <p:regular r:id="rId22"/>
      <p:bold r:id="rId23"/>
      <p:italic r:id="rId24"/>
      <p:boldItalic r:id="rId25"/>
    </p:embeddedFont>
    <p:embeddedFont>
      <p:font typeface="Tw Cen MT" panose="020B0602020104020603" pitchFamily="34" charset="0"/>
      <p:regular r:id="rId26"/>
      <p:bold r:id="rId27"/>
      <p:italic r:id="rId28"/>
      <p:boldItalic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33" roundtripDataSignature="AMtx7mhXF1BXzQvv2zZalSgqmiWUwhqCy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derlei malaquias pereira junior" initials="wmpj" lastIdx="2" clrIdx="0">
    <p:extLst>
      <p:ext uri="{19B8F6BF-5375-455C-9EA6-DF929625EA0E}">
        <p15:presenceInfo xmlns:p15="http://schemas.microsoft.com/office/powerpoint/2012/main" userId="a7d26e79292d6c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75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Estilo E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793D81CF-94F2-401A-BA57-92F5A7B2D0C5}" styleName="Estilo Médio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Estilo Escuro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D7AC3CCA-C797-4891-BE02-D94E43425B78}" styleName="Estilo Médio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678" autoAdjust="0"/>
  </p:normalViewPr>
  <p:slideViewPr>
    <p:cSldViewPr snapToGrid="0">
      <p:cViewPr varScale="1">
        <p:scale>
          <a:sx n="76" d="100"/>
          <a:sy n="76" d="100"/>
        </p:scale>
        <p:origin x="110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customschemas.google.com/relationships/presentationmetadata" Target="meta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5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980249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151544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945096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7693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97231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260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97191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De forma mais ampla (aspecto global), uma estrutura deverá, sob ponto de visto morfológico, respeitar fatores funcionais (uso da estrutura), técnicos (o cálculo estrutural) e estéticos (geometria do ponto de vista do usuário) </a:t>
            </a:r>
            <a:endParaRPr dirty="0"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312100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740551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08727923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79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908932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2442319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68874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oleObject" Target="../embeddings/oleObject1.bin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0F45176-D88E-4089-A118-76D9844B3A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10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C6B71F59-5D55-4BA8-A1DC-9E01154173BE}"/>
              </a:ext>
            </a:extLst>
          </p:cNvPr>
          <p:cNvPicPr/>
          <p:nvPr/>
        </p:nvPicPr>
        <p:blipFill rotWithShape="1">
          <a:blip r:embed="rId4"/>
          <a:srcRect l="3649" r="4712"/>
          <a:stretch/>
        </p:blipFill>
        <p:spPr bwMode="auto">
          <a:xfrm>
            <a:off x="406044" y="949343"/>
            <a:ext cx="5684310" cy="453929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Gráfico 28">
            <a:extLst>
              <a:ext uri="{FF2B5EF4-FFF2-40B4-BE49-F238E27FC236}">
                <a16:creationId xmlns:a16="http://schemas.microsoft.com/office/drawing/2014/main" id="{C90F62AB-6572-4997-BA76-71E0B8CDCC03}"/>
              </a:ext>
            </a:extLst>
          </p:cNvPr>
          <p:cNvPicPr/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22196" y="949343"/>
            <a:ext cx="4632122" cy="2743194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27B0C7F0-584B-4F3E-9A20-F336E33152F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1317" y="4046384"/>
            <a:ext cx="1875027" cy="1875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0105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11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92F39E5-24AC-4598-BB60-3853BFDEE1B5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751" y="783652"/>
            <a:ext cx="4453785" cy="5281295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3C906BB1-B252-4F1B-B6B8-B764F37E957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9356" y="821560"/>
            <a:ext cx="5183646" cy="5281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5320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12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F5F56EAB-AFEA-4FE9-982A-0E9031903211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006" b="20815"/>
          <a:stretch/>
        </p:blipFill>
        <p:spPr bwMode="auto">
          <a:xfrm>
            <a:off x="257706" y="567091"/>
            <a:ext cx="11665296" cy="5718283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9068532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13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5EE4946-4FB6-4A52-9D68-88CFF93A3A43}"/>
              </a:ext>
            </a:extLst>
          </p:cNvPr>
          <p:cNvSpPr/>
          <p:nvPr/>
        </p:nvSpPr>
        <p:spPr>
          <a:xfrm>
            <a:off x="257706" y="582523"/>
            <a:ext cx="8617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b="1" dirty="0"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Outras observações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651F21A-4F9F-4EDF-9203-CACB55EB4311}"/>
              </a:ext>
            </a:extLst>
          </p:cNvPr>
          <p:cNvPicPr/>
          <p:nvPr/>
        </p:nvPicPr>
        <p:blipFill rotWithShape="1">
          <a:blip r:embed="rId4"/>
          <a:srcRect l="3446" r="4856"/>
          <a:stretch/>
        </p:blipFill>
        <p:spPr bwMode="auto">
          <a:xfrm>
            <a:off x="2077653" y="1430746"/>
            <a:ext cx="8025402" cy="447312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3A219405-9CC9-4CC7-9D26-0C7CBD5EB3FF}"/>
              </a:ext>
            </a:extLst>
          </p:cNvPr>
          <p:cNvCxnSpPr/>
          <p:nvPr/>
        </p:nvCxnSpPr>
        <p:spPr>
          <a:xfrm flipV="1">
            <a:off x="4566306" y="982633"/>
            <a:ext cx="983594" cy="160816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11C44F45-6880-41F7-A9F0-9D24560212A1}"/>
              </a:ext>
            </a:extLst>
          </p:cNvPr>
          <p:cNvCxnSpPr/>
          <p:nvPr/>
        </p:nvCxnSpPr>
        <p:spPr>
          <a:xfrm>
            <a:off x="5549900" y="982633"/>
            <a:ext cx="153670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D65C5BC-195F-42C4-8791-AB9E44E7EEB0}"/>
              </a:ext>
            </a:extLst>
          </p:cNvPr>
          <p:cNvSpPr txBox="1"/>
          <p:nvPr/>
        </p:nvSpPr>
        <p:spPr>
          <a:xfrm>
            <a:off x="7086600" y="659124"/>
            <a:ext cx="22479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dirty="0">
                <a:solidFill>
                  <a:srgbClr val="FF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Aumento da rigidez</a:t>
            </a:r>
            <a:endParaRPr lang="pt-BR" sz="1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208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14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5EE4946-4FB6-4A52-9D68-88CFF93A3A43}"/>
              </a:ext>
            </a:extLst>
          </p:cNvPr>
          <p:cNvSpPr/>
          <p:nvPr/>
        </p:nvSpPr>
        <p:spPr>
          <a:xfrm>
            <a:off x="257706" y="582523"/>
            <a:ext cx="861720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Bef>
                <a:spcPts val="1200"/>
              </a:spcBef>
              <a:spcAft>
                <a:spcPts val="1200"/>
              </a:spcAft>
            </a:pPr>
            <a:r>
              <a:rPr lang="pt-BR" sz="2000" b="1" dirty="0"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</a:rPr>
              <a:t>Outras observações</a:t>
            </a:r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B50C027-C681-440F-9278-7B9436F8DC2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476250"/>
              </p:ext>
            </p:extLst>
          </p:nvPr>
        </p:nvGraphicFramePr>
        <p:xfrm>
          <a:off x="282484" y="1114681"/>
          <a:ext cx="5281199" cy="1605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7725853" imgH="2362530" progId="Paint.Picture">
                  <p:embed/>
                </p:oleObj>
              </mc:Choice>
              <mc:Fallback>
                <p:oleObj name="Imagem de Bitmap" r:id="rId4" imgW="7725853" imgH="2362530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2484" y="1114681"/>
                        <a:ext cx="5281199" cy="160525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CaixaDeTexto 16">
            <a:extLst>
              <a:ext uri="{FF2B5EF4-FFF2-40B4-BE49-F238E27FC236}">
                <a16:creationId xmlns:a16="http://schemas.microsoft.com/office/drawing/2014/main" id="{A31C1065-6C86-4D6B-B4E6-F26A2DB44EE4}"/>
              </a:ext>
            </a:extLst>
          </p:cNvPr>
          <p:cNvSpPr txBox="1"/>
          <p:nvPr/>
        </p:nvSpPr>
        <p:spPr>
          <a:xfrm>
            <a:off x="690475" y="2844857"/>
            <a:ext cx="388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O “caminho” do carregamento</a:t>
            </a:r>
            <a:endParaRPr lang="pt-BR" sz="18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265C81E0-B9AA-480F-9454-1108B05F2E53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6090354" y="1497141"/>
            <a:ext cx="5874473" cy="386371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8057C67-228F-4D39-B0C5-985EE2D6AC53}"/>
              </a:ext>
            </a:extLst>
          </p:cNvPr>
          <p:cNvSpPr txBox="1"/>
          <p:nvPr/>
        </p:nvSpPr>
        <p:spPr>
          <a:xfrm>
            <a:off x="7180175" y="5667799"/>
            <a:ext cx="388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Influência nos pilares, por exemplo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14065832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33CBF4-1FDF-40A5-A9D3-3D855737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13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2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23B36349-CAB6-4AAE-AB5D-416643C902CF}"/>
              </a:ext>
            </a:extLst>
          </p:cNvPr>
          <p:cNvSpPr txBox="1"/>
          <p:nvPr/>
        </p:nvSpPr>
        <p:spPr>
          <a:xfrm>
            <a:off x="608419" y="5458186"/>
            <a:ext cx="284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Estrutura predial</a:t>
            </a:r>
            <a:endParaRPr lang="pt-BR" sz="1800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5F6DD253-87FE-45B7-8A95-D4D22EC42C5B}"/>
              </a:ext>
            </a:extLst>
          </p:cNvPr>
          <p:cNvPicPr/>
          <p:nvPr/>
        </p:nvPicPr>
        <p:blipFill rotWithShape="1">
          <a:blip r:embed="rId4"/>
          <a:srcRect l="4287"/>
          <a:stretch/>
        </p:blipFill>
        <p:spPr bwMode="auto">
          <a:xfrm>
            <a:off x="357684" y="732220"/>
            <a:ext cx="3350716" cy="452469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AEA106F0-3E51-4E5B-9014-A0EF6AD4E31E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5690650" y="1940735"/>
            <a:ext cx="5585904" cy="2521835"/>
          </a:xfrm>
          <a:prstGeom prst="rect">
            <a:avLst/>
          </a:prstGeom>
        </p:spPr>
      </p:pic>
      <p:sp>
        <p:nvSpPr>
          <p:cNvPr id="23" name="CaixaDeTexto 22">
            <a:extLst>
              <a:ext uri="{FF2B5EF4-FFF2-40B4-BE49-F238E27FC236}">
                <a16:creationId xmlns:a16="http://schemas.microsoft.com/office/drawing/2014/main" id="{08839C95-D424-4CD6-BA62-AC4E17888813}"/>
              </a:ext>
            </a:extLst>
          </p:cNvPr>
          <p:cNvSpPr txBox="1"/>
          <p:nvPr/>
        </p:nvSpPr>
        <p:spPr>
          <a:xfrm>
            <a:off x="6906039" y="4301299"/>
            <a:ext cx="28492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Ponte em estrutura mista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27895543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3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EEC35CC-D342-4E79-9175-15A2C62A3244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769916"/>
            <a:ext cx="8026400" cy="5346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502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4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 descr="Projeto Arquitetônico: Como funciona e por quê fazer? - UP Engenharia">
            <a:extLst>
              <a:ext uri="{FF2B5EF4-FFF2-40B4-BE49-F238E27FC236}">
                <a16:creationId xmlns:a16="http://schemas.microsoft.com/office/drawing/2014/main" id="{FF920381-5E1C-4E8A-85BC-ED924C66AF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5854" y="909790"/>
            <a:ext cx="5969000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FCF43531-89B1-4084-9469-DD79BDCB5A30}"/>
              </a:ext>
            </a:extLst>
          </p:cNvPr>
          <p:cNvSpPr txBox="1"/>
          <p:nvPr/>
        </p:nvSpPr>
        <p:spPr>
          <a:xfrm>
            <a:off x="3105854" y="4801788"/>
            <a:ext cx="5969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Fonte: https://www.google.com/url?sa=i&amp;url=https%3A%2F%2Fupengenhariaej.com.br%2Fprojeto-arquitetonico-como-funciona-e-por-que-fazer%2F&amp;psig=AOvVaw0DFNrGmy1xGLqH6DRifUUE&amp;ust=1624019517301000&amp;source=images&amp;cd=vfe&amp;ved=0CAIQjRxqFwoTCID4_qXWnvECFQAAAAAdAAAAABAD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3417604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5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DF42D773-D305-4565-8B25-38A4B2E9E12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42604474"/>
              </p:ext>
            </p:extLst>
          </p:nvPr>
        </p:nvGraphicFramePr>
        <p:xfrm>
          <a:off x="257706" y="781208"/>
          <a:ext cx="11665296" cy="1116585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2947874">
                  <a:extLst>
                    <a:ext uri="{9D8B030D-6E8A-4147-A177-3AD203B41FA5}">
                      <a16:colId xmlns:a16="http://schemas.microsoft.com/office/drawing/2014/main" val="3111836213"/>
                    </a:ext>
                  </a:extLst>
                </a:gridCol>
                <a:gridCol w="3281208">
                  <a:extLst>
                    <a:ext uri="{9D8B030D-6E8A-4147-A177-3AD203B41FA5}">
                      <a16:colId xmlns:a16="http://schemas.microsoft.com/office/drawing/2014/main" val="2058905126"/>
                    </a:ext>
                  </a:extLst>
                </a:gridCol>
                <a:gridCol w="5436214">
                  <a:extLst>
                    <a:ext uri="{9D8B030D-6E8A-4147-A177-3AD203B41FA5}">
                      <a16:colId xmlns:a16="http://schemas.microsoft.com/office/drawing/2014/main" val="29161368"/>
                    </a:ext>
                  </a:extLst>
                </a:gridCol>
              </a:tblGrid>
              <a:tr h="233045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 b="1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Item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 b="1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Porcentagem sobre o custo total (%)</a:t>
                      </a:r>
                    </a:p>
                  </a:txBody>
                  <a:tcPr marL="44450" marR="4445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 b="1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Observações</a:t>
                      </a:r>
                    </a:p>
                  </a:txBody>
                  <a:tcPr marL="44450" marR="44450" marT="0" marB="0"/>
                </a:tc>
                <a:extLst>
                  <a:ext uri="{0D108BD9-81ED-4DB2-BD59-A6C34878D82A}">
                    <a16:rowId xmlns:a16="http://schemas.microsoft.com/office/drawing/2014/main" val="2318845862"/>
                  </a:ext>
                </a:extLst>
              </a:tr>
              <a:tr h="23749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Fundações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4,48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Considera o caso de fundações diretas, ou seja, sapatas independentes ou, em alguns casos vinculadas.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460951130"/>
                  </a:ext>
                </a:extLst>
              </a:tr>
              <a:tr h="21971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Estrutura resistente (sem fundações)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20,13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07000"/>
                        </a:lnSpc>
                        <a:spcBef>
                          <a:spcPts val="240"/>
                        </a:spcBef>
                        <a:spcAft>
                          <a:spcPts val="240"/>
                        </a:spcAft>
                      </a:pPr>
                      <a:r>
                        <a:rPr lang="pt-BR" sz="1400" dirty="0">
                          <a:effectLst/>
                          <a:latin typeface="CMU Serif" panose="02000603000000000000" pitchFamily="2" charset="0"/>
                          <a:ea typeface="CMU Serif" panose="02000603000000000000" pitchFamily="2" charset="0"/>
                          <a:cs typeface="CMU Serif" panose="02000603000000000000" pitchFamily="2" charset="0"/>
                        </a:rPr>
                        <a:t>Compreende: lajes, vigas pilares e paredes de contraventamento </a:t>
                      </a: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917359805"/>
                  </a:ext>
                </a:extLst>
              </a:tr>
            </a:tbl>
          </a:graphicData>
        </a:graphic>
      </p:graphicFrame>
      <p:pic>
        <p:nvPicPr>
          <p:cNvPr id="16" name="Picture 4" descr="Projeto estrutural - Residencial - Galeria de Projetos AltoQi">
            <a:extLst>
              <a:ext uri="{FF2B5EF4-FFF2-40B4-BE49-F238E27FC236}">
                <a16:creationId xmlns:a16="http://schemas.microsoft.com/office/drawing/2014/main" id="{92CC7786-81AA-42C8-936C-1C76F723EF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209" y="2097793"/>
            <a:ext cx="5674289" cy="319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FF70F766-78DF-4B6D-8794-604B28BA5AE9}"/>
              </a:ext>
            </a:extLst>
          </p:cNvPr>
          <p:cNvSpPr txBox="1"/>
          <p:nvPr/>
        </p:nvSpPr>
        <p:spPr>
          <a:xfrm>
            <a:off x="3094850" y="5182461"/>
            <a:ext cx="610499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Fonte: https://www.google.com/url?sa=i&amp;url=http%3A%2F%2Fgaleriadeprojetos.altoqi.com.br%2Fgaleria%2Fprojeto-estrutural-residencial-2%2F&amp;psig=AOvVaw13DGnTu3RRFHh1Q2QXK7nW&amp;ust=1624019568776000&amp;source=images&amp;cd=vfe&amp;ved=0CAIQjRxqFwoTCNCby8LWnvECFQAAAAAdAAAAABAD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3805349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6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25" name="Imagem 24">
            <a:extLst>
              <a:ext uri="{FF2B5EF4-FFF2-40B4-BE49-F238E27FC236}">
                <a16:creationId xmlns:a16="http://schemas.microsoft.com/office/drawing/2014/main" id="{0079FAFC-8E9D-4F99-ABCE-B9749DCBBC1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088" y="1182118"/>
            <a:ext cx="3858992" cy="4484364"/>
          </a:xfrm>
          <a:prstGeom prst="rect">
            <a:avLst/>
          </a:prstGeom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585E3485-F2AB-4BB3-952E-C430A7FB66FA}"/>
              </a:ext>
            </a:extLst>
          </p:cNvPr>
          <p:cNvSpPr txBox="1"/>
          <p:nvPr/>
        </p:nvSpPr>
        <p:spPr>
          <a:xfrm>
            <a:off x="4439816" y="959817"/>
            <a:ext cx="7494477" cy="4966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Lançamento preliminar 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 posicionamento das peças no projeto arquitetônico;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Pré-dimensionamento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do subsistema horizontal;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Estimativa do carregamento vertical 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 pavimento tipo e dos demais pavimentos;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Pré-dimensionament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 de </a:t>
            </a: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pilares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Verificação dos elementos 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após pr</a:t>
            </a:r>
            <a:r>
              <a:rPr lang="pt-BR" sz="2000" dirty="0"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é-dimensionamento</a:t>
            </a:r>
            <a:endParaRPr lang="pt-BR" sz="2000" dirty="0"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Correção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das dimensões das peças e elaboração da </a:t>
            </a: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planta de fôrma executiva</a:t>
            </a:r>
            <a:r>
              <a:rPr lang="pt-BR" sz="2000" dirty="0"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950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7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3F2AACEF-B99D-4487-BD7A-380F6BB0A53A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3" t="959" r="1687" b="2858"/>
          <a:stretch/>
        </p:blipFill>
        <p:spPr bwMode="auto">
          <a:xfrm>
            <a:off x="1248202" y="744854"/>
            <a:ext cx="3886835" cy="471193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BEF07D9C-AA8A-44E8-A982-DF5F467D6BEB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6964" y="696159"/>
            <a:ext cx="3979335" cy="4809322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8CBDE51-4482-4A61-9622-0F239C1ACD5F}"/>
              </a:ext>
            </a:extLst>
          </p:cNvPr>
          <p:cNvSpPr txBox="1"/>
          <p:nvPr/>
        </p:nvSpPr>
        <p:spPr>
          <a:xfrm>
            <a:off x="1248203" y="5528591"/>
            <a:ext cx="38868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Arquitetura “limpa”</a:t>
            </a:r>
            <a:endParaRPr lang="pt-BR" sz="18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B789876-BCB5-4DCE-ABD9-377359B40C6B}"/>
              </a:ext>
            </a:extLst>
          </p:cNvPr>
          <p:cNvSpPr txBox="1"/>
          <p:nvPr/>
        </p:nvSpPr>
        <p:spPr>
          <a:xfrm>
            <a:off x="7056963" y="5528591"/>
            <a:ext cx="39793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Demarcação estrutural</a:t>
            </a:r>
            <a:endParaRPr lang="pt-BR" sz="1800" dirty="0"/>
          </a:p>
        </p:txBody>
      </p:sp>
    </p:spTree>
    <p:extLst>
      <p:ext uri="{BB962C8B-B14F-4D97-AF65-F5344CB8AC3E}">
        <p14:creationId xmlns:p14="http://schemas.microsoft.com/office/powerpoint/2010/main" val="41089772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8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BF72F533-F4F7-44E7-9778-A303797D2E7A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 rot="16200000">
            <a:off x="2689456" y="133704"/>
            <a:ext cx="3978588" cy="6619099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FEE84595-FC1E-46B4-BF4B-F21998D08F1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07780" y="2156200"/>
            <a:ext cx="2574107" cy="25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41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9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4F5BF76-5D15-43DE-98E6-DCE0C307C14D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4289" y="732155"/>
            <a:ext cx="4455039" cy="5346380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92659AAB-A07C-4C44-B7B2-60BA512D9A69}"/>
              </a:ext>
            </a:extLst>
          </p:cNvPr>
          <p:cNvSpPr txBox="1"/>
          <p:nvPr/>
        </p:nvSpPr>
        <p:spPr>
          <a:xfrm>
            <a:off x="5558318" y="937383"/>
            <a:ext cx="6096000" cy="17346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Redução do número de peças</a:t>
            </a:r>
            <a:r>
              <a:rPr lang="pt-BR" sz="2000" dirty="0">
                <a:solidFill>
                  <a:srgbClr val="0000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;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rgbClr val="0000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Melhor aproveitamento do sistema estrutural!</a:t>
            </a: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endParaRPr lang="pt-BR" sz="2000" dirty="0">
              <a:solidFill>
                <a:srgbClr val="0000FF"/>
              </a:solidFill>
              <a:effectLst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EBCE5C7-0FE0-47FE-9A5C-D3BB9968AD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51952" y="2831610"/>
            <a:ext cx="2708732" cy="2708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88113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383</TotalTime>
  <Words>447</Words>
  <Application>Microsoft Office PowerPoint</Application>
  <PresentationFormat>Widescreen</PresentationFormat>
  <Paragraphs>68</Paragraphs>
  <Slides>15</Slides>
  <Notes>15</Notes>
  <HiddenSlides>0</HiddenSlides>
  <MMClips>0</MMClips>
  <ScaleCrop>false</ScaleCrop>
  <HeadingPairs>
    <vt:vector size="8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2" baseType="lpstr">
      <vt:lpstr>CMU Serif</vt:lpstr>
      <vt:lpstr>Twentieth Century</vt:lpstr>
      <vt:lpstr>Arial</vt:lpstr>
      <vt:lpstr>Calibri</vt:lpstr>
      <vt:lpstr>Tw Cen MT</vt:lpstr>
      <vt:lpstr>Tema do Office</vt:lpstr>
      <vt:lpstr>Imagem do Paintbrush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wanderlei malaquias pereira junior</dc:creator>
  <cp:lastModifiedBy>wanderlei malaquias pereira junior</cp:lastModifiedBy>
  <cp:revision>44</cp:revision>
  <dcterms:created xsi:type="dcterms:W3CDTF">2021-03-07T23:44:41Z</dcterms:created>
  <dcterms:modified xsi:type="dcterms:W3CDTF">2021-06-17T12:56:01Z</dcterms:modified>
</cp:coreProperties>
</file>